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63" r:id="rId3"/>
    <p:sldId id="264" r:id="rId4"/>
    <p:sldId id="273" r:id="rId5"/>
    <p:sldId id="272" r:id="rId6"/>
    <p:sldId id="257" r:id="rId7"/>
    <p:sldId id="258" r:id="rId8"/>
    <p:sldId id="259" r:id="rId9"/>
    <p:sldId id="260" r:id="rId10"/>
    <p:sldId id="274" r:id="rId11"/>
    <p:sldId id="261" r:id="rId12"/>
    <p:sldId id="262" r:id="rId13"/>
    <p:sldId id="265" r:id="rId14"/>
    <p:sldId id="266" r:id="rId15"/>
    <p:sldId id="267" r:id="rId16"/>
    <p:sldId id="268" r:id="rId17"/>
    <p:sldId id="269" r:id="rId18"/>
    <p:sldId id="270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2.12.2016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24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917F00F-0CBE-4DC6-99A5-EEC25ED88DD9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2367776-917A-4474-84F8-19546EAD0E35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436A738B-B61E-4736-9123-70A631CB622E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00CB573-DAAC-465D-8F07-F0AA1B61A0EB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Source:</a:t>
            </a:r>
            <a:r>
              <a:rPr lang="pl-PL" baseline="0" dirty="0" smtClean="0"/>
              <a:t> Microsoft MSDN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2E7C5-D290-4301-8172-6EC2AD9DFB5B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https://www.percona.com/blog/2009/11/13/finding-your-mysql-high-availability-solution-%E2%80%93-replication/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2E7C5-D290-4301-8172-6EC2AD9DFB5B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709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http://www.wh13.com/mysql-vs-postgresql-which-one-is-better/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2E7C5-D290-4301-8172-6EC2AD9DFB5B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918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qlsecurity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lbackuprestore.com/logship2005.ht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Databázové systémy</a:t>
            </a:r>
            <a:br>
              <a:rPr lang="cs-CZ" dirty="0" smtClean="0"/>
            </a:br>
            <a:r>
              <a:rPr lang="cs-CZ" sz="1600" dirty="0" smtClean="0"/>
              <a:t>přednáška 9 </a:t>
            </a:r>
            <a:r>
              <a:rPr lang="cs-CZ" sz="1600" smtClean="0"/>
              <a:t>– Bezpečnost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dirty="0" smtClean="0"/>
              <a:t>Institut ekonomiky a systémů řízení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2016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Nastavuje se pro uživatele</a:t>
            </a:r>
          </a:p>
          <a:p>
            <a:r>
              <a:rPr lang="cs-CZ" dirty="0" smtClean="0"/>
              <a:t>V DB mohou být vytvořeny „role“  (Administrátor,  vlastník databáze…)</a:t>
            </a:r>
          </a:p>
          <a:p>
            <a:r>
              <a:rPr lang="cs-CZ" dirty="0" smtClean="0"/>
              <a:t>Rozsah přístupu – do které </a:t>
            </a:r>
            <a:r>
              <a:rPr lang="cs-CZ" dirty="0" err="1" smtClean="0"/>
              <a:t>db</a:t>
            </a:r>
            <a:r>
              <a:rPr lang="cs-CZ" dirty="0" smtClean="0"/>
              <a:t> a s jakou rolí</a:t>
            </a:r>
          </a:p>
          <a:p>
            <a:r>
              <a:rPr lang="cs-CZ" dirty="0" err="1" smtClean="0"/>
              <a:t>Read</a:t>
            </a:r>
            <a:r>
              <a:rPr lang="cs-CZ" dirty="0" smtClean="0"/>
              <a:t>/</a:t>
            </a:r>
            <a:r>
              <a:rPr lang="cs-CZ" dirty="0" err="1" smtClean="0"/>
              <a:t>Write</a:t>
            </a:r>
            <a:r>
              <a:rPr lang="cs-CZ" dirty="0" smtClean="0"/>
              <a:t>/</a:t>
            </a:r>
            <a:r>
              <a:rPr lang="cs-CZ" dirty="0" err="1" smtClean="0"/>
              <a:t>Execute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065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19100"/>
            <a:ext cx="6705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šipka 5"/>
          <p:cNvCxnSpPr/>
          <p:nvPr/>
        </p:nvCxnSpPr>
        <p:spPr>
          <a:xfrm flipH="1" flipV="1">
            <a:off x="3923928" y="2636912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flipH="1" flipV="1">
            <a:off x="3563888" y="5589240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778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Bezpečnost databází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zabezpečení dat v databázi proti zneužití </a:t>
            </a:r>
          </a:p>
          <a:p>
            <a:r>
              <a:rPr lang="cs-CZ" dirty="0" smtClean="0"/>
              <a:t>zabezpečování přihlašovacích informací </a:t>
            </a:r>
          </a:p>
          <a:p>
            <a:r>
              <a:rPr lang="cs-CZ" dirty="0" smtClean="0"/>
              <a:t>zabezpečení komunikace mezi aplikací a databází</a:t>
            </a:r>
          </a:p>
          <a:p>
            <a:r>
              <a:rPr lang="cs-CZ" dirty="0" smtClean="0"/>
              <a:t>zabezpečení </a:t>
            </a:r>
            <a:r>
              <a:rPr lang="cs-CZ" dirty="0" smtClean="0"/>
              <a:t>proti útokům typu </a:t>
            </a:r>
            <a:r>
              <a:rPr lang="cs-CZ" dirty="0" smtClean="0"/>
              <a:t>SQL-</a:t>
            </a:r>
            <a:r>
              <a:rPr lang="cs-CZ" dirty="0" err="1" smtClean="0"/>
              <a:t>injection</a:t>
            </a:r>
            <a:r>
              <a:rPr lang="cs-CZ" dirty="0" smtClean="0"/>
              <a:t> </a:t>
            </a:r>
          </a:p>
          <a:p>
            <a:pPr>
              <a:buFontTx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06358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SQL injection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SQL injection – útok přes nezabezpečené webové rozhraní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mtClean="0"/>
              <a:t>Př. SQL injection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$dotaz = "select * from clanky where id = '$_GET["id"]'"; </a:t>
            </a:r>
            <a:r>
              <a:rPr lang="en-US" smtClean="0"/>
              <a:t> </a:t>
            </a:r>
            <a:endParaRPr lang="cs-CZ" smtClean="0"/>
          </a:p>
          <a:p>
            <a:pPr>
              <a:buFontTx/>
              <a:buNone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4040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SQL injection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$dotaz = "select * from clanky where </a:t>
            </a:r>
            <a:r>
              <a:rPr lang="cs-CZ" sz="240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id = '$_GET["id"]'"; </a:t>
            </a:r>
            <a:r>
              <a:rPr lang="en-US" smtClean="0"/>
              <a:t> </a:t>
            </a:r>
            <a:endParaRPr lang="cs-CZ" smtClean="0"/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z="2400" smtClean="0">
                <a:latin typeface="Courier New" pitchFamily="49" charset="0"/>
                <a:cs typeface="Courier New" pitchFamily="49" charset="0"/>
              </a:rPr>
              <a:t>Clanek.php?id=1 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mtClean="0"/>
              <a:t>Test zabezpečení:</a:t>
            </a:r>
          </a:p>
          <a:p>
            <a:pPr>
              <a:buFontTx/>
              <a:buNone/>
            </a:pPr>
            <a:r>
              <a:rPr lang="cs-CZ" sz="2400" smtClean="0">
                <a:latin typeface="Courier New" pitchFamily="49" charset="0"/>
                <a:cs typeface="Courier New" pitchFamily="49" charset="0"/>
              </a:rPr>
              <a:t>clanek.php?id=1 and 1=1 /*</a:t>
            </a:r>
            <a:r>
              <a:rPr lang="cs-CZ" smtClean="0">
                <a:latin typeface="Courier New" pitchFamily="49" charset="0"/>
                <a:cs typeface="Courier New" pitchFamily="49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76371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SQL injection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Jestliže test projde, projde i toto: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clanek.php?id=1 and truncate table clanky/*</a:t>
            </a:r>
            <a:r>
              <a:rPr lang="en-US" smtClean="0"/>
              <a:t>  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881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Prostředky pro </a:t>
            </a:r>
            <a:r>
              <a:rPr lang="cs-CZ" dirty="0" err="1" smtClean="0"/>
              <a:t>hacking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SQLScanner</a:t>
            </a:r>
            <a:r>
              <a:rPr lang="cs-CZ" b="1" dirty="0" smtClean="0"/>
              <a:t> </a:t>
            </a:r>
            <a:r>
              <a:rPr lang="cs-CZ" dirty="0" smtClean="0"/>
              <a:t>– zjišťuje konta </a:t>
            </a:r>
            <a:r>
              <a:rPr lang="cs-CZ" dirty="0" err="1" smtClean="0"/>
              <a:t>sa</a:t>
            </a:r>
            <a:r>
              <a:rPr lang="cs-CZ" dirty="0" smtClean="0"/>
              <a:t>, </a:t>
            </a:r>
            <a:r>
              <a:rPr lang="cs-CZ" dirty="0" err="1" smtClean="0"/>
              <a:t>probe</a:t>
            </a:r>
            <a:endParaRPr lang="cs-CZ" dirty="0" smtClean="0"/>
          </a:p>
          <a:p>
            <a:pPr lvl="1"/>
            <a:r>
              <a:rPr lang="cs-CZ" b="1" dirty="0" smtClean="0">
                <a:hlinkClick r:id="rId2" tooltip="http://www.sqlsecurity.com"/>
              </a:rPr>
              <a:t>http://www.</a:t>
            </a:r>
            <a:r>
              <a:rPr lang="cs-CZ" b="1" dirty="0" err="1" smtClean="0">
                <a:hlinkClick r:id="rId2" tooltip="http://www.sqlsecurity.com"/>
              </a:rPr>
              <a:t>sqlsecurity.com</a:t>
            </a:r>
            <a:endParaRPr lang="cs-CZ" b="1" dirty="0" smtClean="0"/>
          </a:p>
          <a:p>
            <a:r>
              <a:rPr lang="cs-CZ" b="1" dirty="0" smtClean="0"/>
              <a:t>SQLPing2</a:t>
            </a:r>
            <a:r>
              <a:rPr lang="cs-CZ" dirty="0" smtClean="0"/>
              <a:t> – slovníkový útok, součást SQL </a:t>
            </a:r>
            <a:r>
              <a:rPr lang="cs-CZ" dirty="0" err="1" smtClean="0"/>
              <a:t>Tools</a:t>
            </a:r>
            <a:endParaRPr lang="cs-CZ" b="1" dirty="0" smtClean="0"/>
          </a:p>
          <a:p>
            <a:r>
              <a:rPr lang="cs-CZ" b="1" dirty="0" err="1" smtClean="0"/>
              <a:t>ForceSQL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28258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Zálohovací strategie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Rozpor mezi požadavky na obnovu a použité zálohovací médium</a:t>
            </a:r>
          </a:p>
          <a:p>
            <a:r>
              <a:rPr lang="cs-CZ" dirty="0" smtClean="0"/>
              <a:t>Automatizace zálohování (eliminace lidského činitele)</a:t>
            </a:r>
          </a:p>
          <a:p>
            <a:r>
              <a:rPr lang="cs-CZ" dirty="0" smtClean="0"/>
              <a:t>Kontrola záloh (nejsou vadné sektory na disku?)</a:t>
            </a:r>
          </a:p>
          <a:p>
            <a:r>
              <a:rPr lang="cs-CZ" dirty="0" smtClean="0"/>
              <a:t>Kontrola mechanismu obnovy</a:t>
            </a:r>
          </a:p>
        </p:txBody>
      </p:sp>
    </p:spTree>
    <p:extLst>
      <p:ext uri="{BB962C8B-B14F-4D97-AF65-F5344CB8AC3E}">
        <p14:creationId xmlns:p14="http://schemas.microsoft.com/office/powerpoint/2010/main" val="134514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zálohování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systém obnovitelný ze záloh?</a:t>
            </a:r>
          </a:p>
          <a:p>
            <a:r>
              <a:rPr lang="cs-CZ" dirty="0" smtClean="0"/>
              <a:t>Kdo rozhoduje o smazání záloh?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738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Availability</a:t>
            </a:r>
            <a:r>
              <a:rPr lang="cs-CZ" dirty="0" smtClean="0"/>
              <a:t> - dostupnost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Data musí být dostupná po celou dobu</a:t>
            </a:r>
            <a:endParaRPr lang="en-US" dirty="0" smtClean="0"/>
          </a:p>
          <a:p>
            <a:pPr eaLnBrk="1" hangingPunct="1"/>
            <a:r>
              <a:rPr lang="en-US" dirty="0" smtClean="0"/>
              <a:t>Data </a:t>
            </a:r>
            <a:r>
              <a:rPr lang="cs-CZ" dirty="0" smtClean="0"/>
              <a:t>musí být dostupná pouze těm uživatelům, kterým dostupná mají být</a:t>
            </a:r>
            <a:endParaRPr lang="en-US" dirty="0" smtClean="0"/>
          </a:p>
          <a:p>
            <a:pPr eaLnBrk="1" hangingPunct="1"/>
            <a:r>
              <a:rPr lang="cs-CZ" dirty="0" smtClean="0"/>
              <a:t>Mělo by být vysledovatelné, kdo má přístup na data a kdo a na jaké data přistupoval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692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Bezpečnost databází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Bezpečnost informační (utajení)</a:t>
            </a:r>
          </a:p>
          <a:p>
            <a:r>
              <a:rPr lang="cs-CZ" dirty="0" smtClean="0"/>
              <a:t>Zachování integrity (technická stránka)</a:t>
            </a:r>
          </a:p>
          <a:p>
            <a:r>
              <a:rPr lang="cs-CZ" dirty="0" smtClean="0"/>
              <a:t>Dostupnost</a:t>
            </a:r>
          </a:p>
        </p:txBody>
      </p:sp>
    </p:spTree>
    <p:extLst>
      <p:ext uri="{BB962C8B-B14F-4D97-AF65-F5344CB8AC3E}">
        <p14:creationId xmlns:p14="http://schemas.microsoft.com/office/powerpoint/2010/main" val="368205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Authenticity</a:t>
            </a:r>
            <a:r>
              <a:rPr lang="cs-CZ" dirty="0" smtClean="0"/>
              <a:t> - pravost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 to ensure that the data has been edited by an authorized source</a:t>
            </a:r>
          </a:p>
          <a:p>
            <a:pPr eaLnBrk="1" hangingPunct="1"/>
            <a:r>
              <a:rPr lang="en-US" smtClean="0"/>
              <a:t>Need to confirm that users accessing the system are who they say they are</a:t>
            </a:r>
          </a:p>
          <a:p>
            <a:pPr eaLnBrk="1" hangingPunct="1"/>
            <a:r>
              <a:rPr lang="en-US" smtClean="0"/>
              <a:t>Need to verify that all report requests are from authorized users</a:t>
            </a:r>
          </a:p>
          <a:p>
            <a:pPr eaLnBrk="1" hangingPunct="1"/>
            <a:r>
              <a:rPr lang="en-US" smtClean="0"/>
              <a:t>Need to verify that any outbound data is going to the expected receiver</a:t>
            </a:r>
          </a:p>
        </p:txBody>
      </p:sp>
    </p:spTree>
    <p:extLst>
      <p:ext uri="{BB962C8B-B14F-4D97-AF65-F5344CB8AC3E}">
        <p14:creationId xmlns:p14="http://schemas.microsoft.com/office/powerpoint/2010/main" val="13584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Integrity</a:t>
            </a:r>
            <a:r>
              <a:rPr lang="cs-CZ" dirty="0" smtClean="0"/>
              <a:t> - integrita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Need to verify that any external data has the correct formatting and other metadata</a:t>
            </a:r>
          </a:p>
          <a:p>
            <a:pPr eaLnBrk="1" hangingPunct="1"/>
            <a:r>
              <a:rPr lang="en-US" dirty="0" smtClean="0"/>
              <a:t>Need to verify that all input data is accurate and verifiable</a:t>
            </a:r>
          </a:p>
          <a:p>
            <a:pPr eaLnBrk="1" hangingPunct="1"/>
            <a:r>
              <a:rPr lang="en-US" dirty="0" smtClean="0"/>
              <a:t>Need to ensure that data is following the correct work flow rules for your institution/corporation</a:t>
            </a:r>
          </a:p>
          <a:p>
            <a:pPr eaLnBrk="1" hangingPunct="1"/>
            <a:r>
              <a:rPr lang="en-US" dirty="0" smtClean="0"/>
              <a:t>Need to be able to report on all data changes and who authored them to ensure compliance with corporate rules and privacy laws.</a:t>
            </a:r>
          </a:p>
        </p:txBody>
      </p:sp>
    </p:spTree>
    <p:extLst>
      <p:ext uri="{BB962C8B-B14F-4D97-AF65-F5344CB8AC3E}">
        <p14:creationId xmlns:p14="http://schemas.microsoft.com/office/powerpoint/2010/main" val="13913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Confidentiality</a:t>
            </a:r>
            <a:r>
              <a:rPr lang="cs-CZ" dirty="0" smtClean="0"/>
              <a:t> - důvěrnost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Need to ensure that confidential data is only available to correct people</a:t>
            </a:r>
          </a:p>
          <a:p>
            <a:pPr eaLnBrk="1" hangingPunct="1"/>
            <a:r>
              <a:rPr lang="en-US" dirty="0" smtClean="0"/>
              <a:t>Need to ensure that entire database is security from external and internal system breaches</a:t>
            </a:r>
          </a:p>
          <a:p>
            <a:pPr eaLnBrk="1" hangingPunct="1"/>
            <a:r>
              <a:rPr lang="en-US" dirty="0" smtClean="0"/>
              <a:t>Need to provide for reporting on who has accessed what data and what they have done with it</a:t>
            </a:r>
          </a:p>
          <a:p>
            <a:pPr eaLnBrk="1" hangingPunct="1"/>
            <a:r>
              <a:rPr lang="en-US" dirty="0" smtClean="0"/>
              <a:t>Mission critical and Legal sensitive data must be highly security at the potential risk of lost business and litigation</a:t>
            </a:r>
          </a:p>
        </p:txBody>
      </p:sp>
    </p:spTree>
    <p:extLst>
      <p:ext uri="{BB962C8B-B14F-4D97-AF65-F5344CB8AC3E}">
        <p14:creationId xmlns:p14="http://schemas.microsoft.com/office/powerpoint/2010/main" val="7035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Dostupnost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MTBF - </a:t>
            </a:r>
            <a:r>
              <a:rPr lang="cs-CZ" b="1" dirty="0" err="1" smtClean="0"/>
              <a:t>Mean</a:t>
            </a:r>
            <a:r>
              <a:rPr lang="cs-CZ" b="1" dirty="0" smtClean="0"/>
              <a:t> </a:t>
            </a:r>
            <a:r>
              <a:rPr lang="cs-CZ" b="1" dirty="0" err="1" smtClean="0"/>
              <a:t>Time</a:t>
            </a:r>
            <a:r>
              <a:rPr lang="cs-CZ" b="1" dirty="0" smtClean="0"/>
              <a:t> </a:t>
            </a:r>
            <a:r>
              <a:rPr lang="cs-CZ" b="1" dirty="0" err="1" smtClean="0"/>
              <a:t>Between</a:t>
            </a:r>
            <a:r>
              <a:rPr lang="cs-CZ" b="1" dirty="0" smtClean="0"/>
              <a:t> </a:t>
            </a:r>
            <a:r>
              <a:rPr lang="cs-CZ" b="1" dirty="0" err="1" smtClean="0"/>
              <a:t>Failure</a:t>
            </a:r>
            <a:endParaRPr lang="cs-CZ" b="1" dirty="0" smtClean="0"/>
          </a:p>
          <a:p>
            <a:r>
              <a:rPr lang="cs-CZ" b="1" dirty="0" smtClean="0"/>
              <a:t>MTTR - </a:t>
            </a:r>
            <a:r>
              <a:rPr lang="cs-CZ" b="1" dirty="0" err="1" smtClean="0"/>
              <a:t>Mean</a:t>
            </a:r>
            <a:r>
              <a:rPr lang="cs-CZ" b="1" dirty="0" smtClean="0"/>
              <a:t> </a:t>
            </a:r>
            <a:r>
              <a:rPr lang="cs-CZ" b="1" dirty="0" err="1" smtClean="0"/>
              <a:t>Time</a:t>
            </a:r>
            <a:r>
              <a:rPr lang="cs-CZ" b="1" dirty="0" smtClean="0"/>
              <a:t> to </a:t>
            </a:r>
            <a:r>
              <a:rPr lang="cs-CZ" b="1" dirty="0" err="1" smtClean="0"/>
              <a:t>Repair</a:t>
            </a:r>
            <a:r>
              <a:rPr lang="cs-CZ" dirty="0" smtClean="0"/>
              <a:t> – střední doba obnovy</a:t>
            </a:r>
            <a:endParaRPr lang="cs-CZ" b="1" dirty="0" smtClean="0"/>
          </a:p>
          <a:p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  <p:pic>
        <p:nvPicPr>
          <p:cNvPr id="4" name="Obrázek 1" descr="Dostupnost= \frac{MTBF}{MTBF+MTTR}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89040"/>
            <a:ext cx="5400600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4416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Availability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525753"/>
              </p:ext>
            </p:extLst>
          </p:nvPr>
        </p:nvGraphicFramePr>
        <p:xfrm>
          <a:off x="457200" y="1600200"/>
          <a:ext cx="8291264" cy="397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632"/>
                <a:gridCol w="4145632"/>
              </a:tblGrid>
              <a:tr h="696997">
                <a:tc>
                  <a:txBody>
                    <a:bodyPr/>
                    <a:lstStyle/>
                    <a:p>
                      <a:r>
                        <a:rPr lang="cs-CZ" dirty="0" smtClean="0"/>
                        <a:t>Ukazatel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Maximální doba </a:t>
                      </a:r>
                      <a:r>
                        <a:rPr lang="cs-CZ" dirty="0" err="1" smtClean="0"/>
                        <a:t>downtime</a:t>
                      </a:r>
                      <a:r>
                        <a:rPr lang="cs-CZ" baseline="0" dirty="0" smtClean="0"/>
                        <a:t> během roku</a:t>
                      </a:r>
                      <a:endParaRPr lang="cs-CZ" dirty="0"/>
                    </a:p>
                  </a:txBody>
                  <a:tcPr/>
                </a:tc>
              </a:tr>
              <a:tr h="69699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96997"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99%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3,65 dní</a:t>
                      </a:r>
                      <a:endParaRPr lang="cs-CZ" sz="3600" dirty="0"/>
                    </a:p>
                  </a:txBody>
                  <a:tcPr/>
                </a:tc>
              </a:tr>
              <a:tr h="696997"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99,9%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8 hodin 45 minut 53 sekund</a:t>
                      </a:r>
                      <a:endParaRPr lang="cs-CZ" sz="3600" dirty="0"/>
                    </a:p>
                  </a:txBody>
                  <a:tcPr/>
                </a:tc>
              </a:tr>
              <a:tr h="696997"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99,99999%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3,15 sekund</a:t>
                      </a:r>
                      <a:endParaRPr lang="cs-CZ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33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Technologie v SQL Serveru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Log </a:t>
            </a:r>
            <a:r>
              <a:rPr lang="cs-CZ" dirty="0" err="1" smtClean="0"/>
              <a:t>shipping</a:t>
            </a:r>
            <a:endParaRPr lang="cs-CZ" dirty="0" smtClean="0"/>
          </a:p>
          <a:p>
            <a:r>
              <a:rPr lang="cs-CZ" dirty="0" smtClean="0"/>
              <a:t>Replikace</a:t>
            </a:r>
          </a:p>
          <a:p>
            <a:r>
              <a:rPr lang="cs-CZ" dirty="0" err="1" smtClean="0"/>
              <a:t>Mirroring</a:t>
            </a:r>
            <a:endParaRPr lang="cs-CZ" dirty="0" smtClean="0"/>
          </a:p>
          <a:p>
            <a:r>
              <a:rPr lang="cs-CZ" dirty="0" err="1" smtClean="0"/>
              <a:t>Always</a:t>
            </a:r>
            <a:r>
              <a:rPr lang="cs-CZ" dirty="0" smtClean="0"/>
              <a:t>-on </a:t>
            </a:r>
            <a:r>
              <a:rPr lang="cs-CZ" dirty="0" err="1" smtClean="0"/>
              <a:t>Availability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 smtClean="0"/>
          </a:p>
          <a:p>
            <a:r>
              <a:rPr lang="cs-CZ" dirty="0" err="1" smtClean="0"/>
              <a:t>Always</a:t>
            </a:r>
            <a:r>
              <a:rPr lang="cs-CZ" dirty="0" smtClean="0"/>
              <a:t>-on </a:t>
            </a:r>
            <a:r>
              <a:rPr lang="cs-CZ" dirty="0" err="1" smtClean="0"/>
              <a:t>Failover</a:t>
            </a:r>
            <a:r>
              <a:rPr lang="cs-CZ" dirty="0" smtClean="0"/>
              <a:t> </a:t>
            </a:r>
            <a:r>
              <a:rPr lang="cs-CZ" dirty="0" err="1" smtClean="0"/>
              <a:t>Clustering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 </a:t>
            </a:r>
            <a:r>
              <a:rPr lang="cs-CZ" dirty="0" err="1" smtClean="0"/>
              <a:t>Shipping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Pravidelné zálohování a obnova logů</a:t>
            </a:r>
          </a:p>
          <a:p>
            <a:r>
              <a:rPr lang="cs-CZ" dirty="0" smtClean="0"/>
              <a:t>Frekvence až řádově několik minut</a:t>
            </a:r>
          </a:p>
          <a:p>
            <a:r>
              <a:rPr lang="cs-CZ" dirty="0" smtClean="0"/>
              <a:t>Neumí automatický </a:t>
            </a:r>
            <a:r>
              <a:rPr lang="cs-CZ" dirty="0" err="1" smtClean="0"/>
              <a:t>failover</a:t>
            </a:r>
            <a:endParaRPr lang="cs-CZ" dirty="0" smtClean="0"/>
          </a:p>
          <a:p>
            <a:r>
              <a:rPr lang="cs-CZ" dirty="0" smtClean="0"/>
              <a:t>S jakoukoli verzí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782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Log Shipping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7890" name="Picture 2" descr="http://www.sqlbackuprestore.com/overview_logship20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164" y="1196752"/>
            <a:ext cx="8599787" cy="482453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99592" y="630932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Source: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sqlbackuprestore.com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7210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8914" name="Picture 2" descr="http://mscerts.programming4.us/image/201108/The%20Publisher,%20Distributor,%20and%20Subscriber%20Magazine%20Metaphor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319165"/>
            <a:ext cx="5842620" cy="5024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60985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Zrcadlení (</a:t>
            </a:r>
            <a:r>
              <a:rPr lang="cs-CZ" dirty="0" err="1" smtClean="0"/>
              <a:t>Mirroring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Replikace na úrovni transakčního logu</a:t>
            </a:r>
          </a:p>
          <a:p>
            <a:r>
              <a:rPr lang="cs-CZ" dirty="0" smtClean="0"/>
              <a:t>Pracuje na úrovni databáze</a:t>
            </a:r>
          </a:p>
          <a:p>
            <a:r>
              <a:rPr lang="cs-CZ" dirty="0" err="1" smtClean="0"/>
              <a:t>Instanace</a:t>
            </a:r>
            <a:r>
              <a:rPr lang="cs-CZ" dirty="0" smtClean="0"/>
              <a:t> „</a:t>
            </a:r>
            <a:r>
              <a:rPr lang="cs-CZ" dirty="0" err="1" smtClean="0"/>
              <a:t>Mirror</a:t>
            </a:r>
            <a:r>
              <a:rPr lang="cs-CZ" dirty="0" smtClean="0"/>
              <a:t>“ je v průběhu zrcadlení v </a:t>
            </a:r>
            <a:r>
              <a:rPr lang="cs-CZ" dirty="0" err="1" smtClean="0"/>
              <a:t>recovery</a:t>
            </a:r>
            <a:r>
              <a:rPr lang="cs-CZ" dirty="0" smtClean="0"/>
              <a:t> módu a není dostupná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426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Architektury bezpečných databázových systémů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 smtClean="0">
                <a:solidFill>
                  <a:srgbClr val="C00000"/>
                </a:solidFill>
              </a:rPr>
              <a:t>Trusted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Subject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Architecture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smtClean="0"/>
              <a:t>- </a:t>
            </a:r>
            <a:r>
              <a:rPr lang="cs-CZ" dirty="0" smtClean="0"/>
              <a:t>Databázový a operační systém jsou jedna entita </a:t>
            </a:r>
            <a:endParaRPr lang="cs-CZ" i="1" dirty="0" smtClean="0"/>
          </a:p>
          <a:p>
            <a:r>
              <a:rPr lang="cs-CZ" i="1" dirty="0" err="1" smtClean="0">
                <a:solidFill>
                  <a:srgbClr val="C00000"/>
                </a:solidFill>
              </a:rPr>
              <a:t>Woods</a:t>
            </a:r>
            <a:r>
              <a:rPr lang="cs-CZ" i="1" dirty="0" smtClean="0">
                <a:solidFill>
                  <a:srgbClr val="C00000"/>
                </a:solidFill>
              </a:rPr>
              <a:t> Hole </a:t>
            </a:r>
            <a:r>
              <a:rPr lang="cs-CZ" i="1" dirty="0" err="1" smtClean="0">
                <a:solidFill>
                  <a:srgbClr val="C00000"/>
                </a:solidFill>
              </a:rPr>
              <a:t>Architecture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smtClean="0"/>
              <a:t>- </a:t>
            </a:r>
            <a:r>
              <a:rPr lang="cs-CZ" dirty="0" smtClean="0"/>
              <a:t>Uživatelé pracují s množinou nedůvěryhodných rozhraní, které komunikují s důvěryhodným rozhraním (front </a:t>
            </a:r>
            <a:r>
              <a:rPr lang="cs-CZ" dirty="0" err="1" smtClean="0"/>
              <a:t>end</a:t>
            </a:r>
            <a:r>
              <a:rPr lang="cs-CZ" dirty="0" smtClean="0"/>
              <a:t>). Samotný databázový systém je opět nedůvěryhodný. 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90708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/>
              <a:t>Mirroring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blogs.lessthandot.com/wp-content/uploads/blogs/DataMgmt/mirr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0"/>
            <a:ext cx="5238750" cy="64579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277700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Always-on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5842" name="Picture 2" descr="http://www.actsupport.com/blog/wp-content/uploads/2013/03/clip_image0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00808"/>
            <a:ext cx="5172075" cy="4733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30379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Always</a:t>
            </a:r>
            <a:r>
              <a:rPr lang="cs-CZ" dirty="0" smtClean="0"/>
              <a:t>-on </a:t>
            </a:r>
            <a:r>
              <a:rPr lang="cs-CZ" dirty="0" err="1" smtClean="0"/>
              <a:t>Available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 úrovni databáze</a:t>
            </a:r>
          </a:p>
          <a:p>
            <a:r>
              <a:rPr lang="cs-CZ" dirty="0" err="1" smtClean="0"/>
              <a:t>Full</a:t>
            </a:r>
            <a:r>
              <a:rPr lang="cs-CZ" dirty="0" smtClean="0"/>
              <a:t>-</a:t>
            </a:r>
            <a:r>
              <a:rPr lang="cs-CZ" dirty="0" err="1" smtClean="0"/>
              <a:t>recovery</a:t>
            </a:r>
            <a:r>
              <a:rPr lang="cs-CZ" dirty="0" smtClean="0"/>
              <a:t> </a:t>
            </a:r>
            <a:r>
              <a:rPr lang="cs-CZ" dirty="0" err="1" smtClean="0"/>
              <a:t>mod</a:t>
            </a:r>
            <a:endParaRPr lang="cs-CZ" dirty="0" smtClean="0"/>
          </a:p>
          <a:p>
            <a:r>
              <a:rPr lang="cs-CZ" dirty="0" err="1" smtClean="0"/>
              <a:t>Listener</a:t>
            </a:r>
            <a:r>
              <a:rPr lang="cs-CZ" dirty="0" smtClean="0"/>
              <a:t> + nejméně 2 další servery – aplikační server s </a:t>
            </a:r>
            <a:r>
              <a:rPr lang="cs-CZ" dirty="0" err="1" smtClean="0"/>
              <a:t>aliasem</a:t>
            </a:r>
            <a:r>
              <a:rPr lang="cs-CZ" dirty="0" smtClean="0"/>
              <a:t>, na který se připojuji</a:t>
            </a:r>
          </a:p>
          <a:p>
            <a:r>
              <a:rPr lang="cs-CZ" dirty="0" smtClean="0"/>
              <a:t>Ostatní </a:t>
            </a:r>
            <a:r>
              <a:rPr lang="cs-CZ" dirty="0" err="1" smtClean="0"/>
              <a:t>db</a:t>
            </a:r>
            <a:r>
              <a:rPr lang="cs-CZ" dirty="0" smtClean="0"/>
              <a:t> jsou dostupné a mohou být </a:t>
            </a:r>
            <a:r>
              <a:rPr lang="cs-CZ" dirty="0" err="1" smtClean="0"/>
              <a:t>read</a:t>
            </a:r>
            <a:r>
              <a:rPr lang="cs-CZ" dirty="0" smtClean="0"/>
              <a:t>-</a:t>
            </a:r>
            <a:r>
              <a:rPr lang="cs-CZ" dirty="0" err="1" smtClean="0"/>
              <a:t>only</a:t>
            </a:r>
            <a:endParaRPr lang="cs-CZ" dirty="0" smtClean="0"/>
          </a:p>
          <a:p>
            <a:r>
              <a:rPr lang="cs-CZ" dirty="0" smtClean="0"/>
              <a:t>Vyžaduje Windows </a:t>
            </a:r>
            <a:r>
              <a:rPr lang="cs-CZ" dirty="0" err="1" smtClean="0"/>
              <a:t>Failover</a:t>
            </a:r>
            <a:r>
              <a:rPr lang="cs-CZ" dirty="0" smtClean="0"/>
              <a:t> Cluster</a:t>
            </a:r>
          </a:p>
          <a:p>
            <a:r>
              <a:rPr lang="cs-CZ" dirty="0" smtClean="0"/>
              <a:t>MS SQL 2014 – až 8 nodů</a:t>
            </a:r>
          </a:p>
          <a:p>
            <a:r>
              <a:rPr lang="cs-CZ" dirty="0" smtClean="0"/>
              <a:t>Oproti klasickému clusteru je databáze ihned k dispozici!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8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Caché</a:t>
            </a:r>
            <a:r>
              <a:rPr lang="cs-CZ" dirty="0" smtClean="0"/>
              <a:t> </a:t>
            </a:r>
            <a:r>
              <a:rPr lang="cs-CZ" dirty="0" err="1" smtClean="0"/>
              <a:t>Intersystems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Mirroring</a:t>
            </a:r>
            <a:endParaRPr lang="cs-CZ" dirty="0" smtClean="0"/>
          </a:p>
          <a:p>
            <a:r>
              <a:rPr lang="cs-CZ" dirty="0" smtClean="0"/>
              <a:t>ECP protokol</a:t>
            </a:r>
          </a:p>
          <a:p>
            <a:r>
              <a:rPr lang="cs-CZ" dirty="0" smtClean="0"/>
              <a:t>Třetí počítač – Arbitr</a:t>
            </a:r>
          </a:p>
          <a:p>
            <a:r>
              <a:rPr lang="cs-CZ" dirty="0" err="1" smtClean="0"/>
              <a:t>Enterprise</a:t>
            </a:r>
            <a:r>
              <a:rPr lang="cs-CZ" dirty="0" smtClean="0"/>
              <a:t> řešení – integrační platforma </a:t>
            </a:r>
            <a:r>
              <a:rPr lang="cs-CZ" dirty="0" smtClean="0"/>
              <a:t>Ensemble</a:t>
            </a:r>
            <a:endParaRPr lang="cs-CZ" dirty="0" smtClean="0"/>
          </a:p>
          <a:p>
            <a:r>
              <a:rPr lang="cs-CZ" dirty="0" err="1" smtClean="0"/>
              <a:t>Shadowing</a:t>
            </a:r>
            <a:r>
              <a:rPr lang="cs-CZ" dirty="0" smtClean="0"/>
              <a:t> – agregace dat pro reporty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4962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MySQL</a:t>
            </a:r>
            <a:r>
              <a:rPr lang="cs-CZ" dirty="0" smtClean="0"/>
              <a:t> - replikace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s://www.percona.com/blog/wp-content/uploads/2009/11/replication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1808"/>
            <a:ext cx="6408712" cy="3938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0223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MySQL</a:t>
            </a:r>
            <a:r>
              <a:rPr lang="cs-CZ" dirty="0" smtClean="0"/>
              <a:t> – </a:t>
            </a:r>
            <a:r>
              <a:rPr lang="cs-CZ" dirty="0" err="1" smtClean="0"/>
              <a:t>automatic</a:t>
            </a:r>
            <a:r>
              <a:rPr lang="cs-CZ" dirty="0" smtClean="0"/>
              <a:t> </a:t>
            </a:r>
            <a:r>
              <a:rPr lang="cs-CZ" dirty="0" err="1" smtClean="0"/>
              <a:t>failover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master-mas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320" y="1412776"/>
            <a:ext cx="5029200" cy="511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3784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Postgre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 descr="PostgreSQL Replic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411" y="2420888"/>
            <a:ext cx="5895299" cy="325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742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a autorizace přístupů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Autentizace – ověření uživatele</a:t>
            </a:r>
          </a:p>
          <a:p>
            <a:r>
              <a:rPr lang="cs-CZ" dirty="0" smtClean="0"/>
              <a:t>Autorizace – rozsah práv ověřeného uživatele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27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MS SQL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MS SQL Server</a:t>
            </a:r>
          </a:p>
          <a:p>
            <a:pPr lvl="1"/>
            <a:r>
              <a:rPr lang="cs-CZ" dirty="0" smtClean="0"/>
              <a:t>Windows </a:t>
            </a:r>
            <a:r>
              <a:rPr lang="cs-CZ" dirty="0" err="1" smtClean="0"/>
              <a:t>Trusted</a:t>
            </a:r>
            <a:endParaRPr lang="cs-CZ" dirty="0" smtClean="0"/>
          </a:p>
          <a:p>
            <a:pPr lvl="1"/>
            <a:r>
              <a:rPr lang="cs-CZ" dirty="0" err="1" smtClean="0"/>
              <a:t>Database</a:t>
            </a:r>
            <a:endParaRPr lang="cs-CZ" dirty="0" smtClean="0"/>
          </a:p>
          <a:p>
            <a:pPr lvl="1"/>
            <a:r>
              <a:rPr lang="cs-CZ" dirty="0" err="1" smtClean="0"/>
              <a:t>Mixed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35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Přihlášení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576" y="1340768"/>
            <a:ext cx="8505190" cy="531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7302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8613710" cy="5383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8311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8597146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9524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Uživatelé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Typy uživatelů v databázi:</a:t>
            </a:r>
          </a:p>
          <a:p>
            <a:r>
              <a:rPr lang="cs-CZ" dirty="0" smtClean="0"/>
              <a:t>Správce databáze (administrátor)</a:t>
            </a:r>
          </a:p>
          <a:p>
            <a:r>
              <a:rPr lang="cs-CZ" dirty="0" smtClean="0"/>
              <a:t>Aplikační programátor</a:t>
            </a:r>
          </a:p>
          <a:p>
            <a:r>
              <a:rPr lang="cs-CZ" dirty="0" smtClean="0"/>
              <a:t>Koncový uživatel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4589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692</Words>
  <Application>Microsoft Office PowerPoint</Application>
  <PresentationFormat>Předvádění na obrazovce (4:3)</PresentationFormat>
  <Paragraphs>143</Paragraphs>
  <Slides>36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sady Office</vt:lpstr>
      <vt:lpstr>Databázové systémy přednáška 9 – Bezpečnost</vt:lpstr>
      <vt:lpstr>Bezpečnost databází</vt:lpstr>
      <vt:lpstr>Architektury bezpečných databázových systémů</vt:lpstr>
      <vt:lpstr>Autentizace a autorizace přístupů</vt:lpstr>
      <vt:lpstr>Autentizace MS SQL Server</vt:lpstr>
      <vt:lpstr>Přihlášení</vt:lpstr>
      <vt:lpstr>Prezentace aplikace PowerPoint</vt:lpstr>
      <vt:lpstr>Prezentace aplikace PowerPoint</vt:lpstr>
      <vt:lpstr>Uživatelé</vt:lpstr>
      <vt:lpstr>Autorizace</vt:lpstr>
      <vt:lpstr>Prezentace aplikace PowerPoint</vt:lpstr>
      <vt:lpstr>Bezpečnost databází</vt:lpstr>
      <vt:lpstr>SQL injection</vt:lpstr>
      <vt:lpstr>SQL injection</vt:lpstr>
      <vt:lpstr>SQL injection</vt:lpstr>
      <vt:lpstr>Prostředky pro hacking</vt:lpstr>
      <vt:lpstr>Zálohovací strategie</vt:lpstr>
      <vt:lpstr>Problémy zálohování</vt:lpstr>
      <vt:lpstr>Availability - dostupnost</vt:lpstr>
      <vt:lpstr>Authenticity - pravost</vt:lpstr>
      <vt:lpstr>Integrity - integrita</vt:lpstr>
      <vt:lpstr>Confidentiality - důvěrnost</vt:lpstr>
      <vt:lpstr>Dostupnost</vt:lpstr>
      <vt:lpstr>High Availability</vt:lpstr>
      <vt:lpstr>Technologie v SQL Serveru</vt:lpstr>
      <vt:lpstr>Log Shipping</vt:lpstr>
      <vt:lpstr>Log Shipping</vt:lpstr>
      <vt:lpstr>Replikace</vt:lpstr>
      <vt:lpstr>Zrcadlení (Mirroring)</vt:lpstr>
      <vt:lpstr>Mirroring</vt:lpstr>
      <vt:lpstr>Always-on</vt:lpstr>
      <vt:lpstr>Always-on Available Group</vt:lpstr>
      <vt:lpstr>Caché Intersystems</vt:lpstr>
      <vt:lpstr>MySQL - replikace</vt:lpstr>
      <vt:lpstr>MySQL – automatic failover</vt:lpstr>
      <vt:lpstr>Postgre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uzivatel</cp:lastModifiedBy>
  <cp:revision>26</cp:revision>
  <dcterms:created xsi:type="dcterms:W3CDTF">2016-09-11T12:48:50Z</dcterms:created>
  <dcterms:modified xsi:type="dcterms:W3CDTF">2016-12-02T14:42:50Z</dcterms:modified>
</cp:coreProperties>
</file>